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3" r:id="rId3"/>
    <p:sldId id="291" r:id="rId4"/>
    <p:sldId id="290" r:id="rId5"/>
    <p:sldId id="285" r:id="rId6"/>
    <p:sldId id="287" r:id="rId7"/>
    <p:sldId id="284" r:id="rId8"/>
    <p:sldId id="286" r:id="rId9"/>
    <p:sldId id="280"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an Mares" initials="BM" lastIdx="2" clrIdx="0">
    <p:extLst>
      <p:ext uri="{19B8F6BF-5375-455C-9EA6-DF929625EA0E}">
        <p15:presenceInfo xmlns:p15="http://schemas.microsoft.com/office/powerpoint/2012/main" userId="S-1-5-21-1467588868-322795262-2841164165-1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0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41" d="100"/>
          <a:sy n="41" d="100"/>
        </p:scale>
        <p:origin x="808" y="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46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2" name="Text Placeholder 14"/>
          <p:cNvSpPr>
            <a:spLocks noGrp="1"/>
          </p:cNvSpPr>
          <p:nvPr>
            <p:ph type="body" sz="quarter" idx="10" hasCustomPrompt="1"/>
          </p:nvPr>
        </p:nvSpPr>
        <p:spPr>
          <a:xfrm>
            <a:off x="0" y="769495"/>
            <a:ext cx="12192000" cy="869227"/>
          </a:xfrm>
        </p:spPr>
        <p:txBody>
          <a:bodyPr anchor="ctr">
            <a:no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dirty="0">
                <a:latin typeface="Geometr415 Blk BT" panose="020B0802020204020303" pitchFamily="34" charset="0"/>
              </a:rPr>
              <a:t>AGENDA:</a:t>
            </a:r>
            <a:endParaRPr lang="en-US" dirty="0"/>
          </a:p>
        </p:txBody>
      </p:sp>
      <p:sp>
        <p:nvSpPr>
          <p:cNvPr id="13" name="Text Placeholder 14"/>
          <p:cNvSpPr>
            <a:spLocks noGrp="1"/>
          </p:cNvSpPr>
          <p:nvPr>
            <p:ph type="body" sz="quarter" idx="11" hasCustomPrompt="1"/>
          </p:nvPr>
        </p:nvSpPr>
        <p:spPr>
          <a:xfrm>
            <a:off x="2447922" y="1868219"/>
            <a:ext cx="7296150" cy="4054504"/>
          </a:xfrm>
        </p:spPr>
        <p:txBody>
          <a:bodyPr anchor="t">
            <a:normAutofit/>
          </a:bodyPr>
          <a:lstStyle>
            <a:lvl1pPr marL="685800" indent="-685800" algn="ctr">
              <a:buFontTx/>
              <a:buBlip>
                <a:blip r:embed="rId2"/>
              </a:buBlip>
              <a:defRPr sz="36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dirty="0">
                <a:latin typeface="Geometr415 Blk BT" panose="020B0802020204020303" pitchFamily="34" charset="0"/>
              </a:rPr>
              <a:t>Lorem Ipsum</a:t>
            </a:r>
            <a:endParaRPr lang="en-US" dirty="0"/>
          </a:p>
        </p:txBody>
      </p:sp>
    </p:spTree>
    <p:extLst>
      <p:ext uri="{BB962C8B-B14F-4D97-AF65-F5344CB8AC3E}">
        <p14:creationId xmlns:p14="http://schemas.microsoft.com/office/powerpoint/2010/main" val="284442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p:spTree>
      <p:nvGrpSpPr>
        <p:cNvPr id="1" name=""/>
        <p:cNvGrpSpPr/>
        <p:nvPr/>
      </p:nvGrpSpPr>
      <p:grpSpPr>
        <a:xfrm>
          <a:off x="0" y="0"/>
          <a:ext cx="0" cy="0"/>
          <a:chOff x="0" y="0"/>
          <a:chExt cx="0" cy="0"/>
        </a:xfrm>
      </p:grpSpPr>
      <p:sp>
        <p:nvSpPr>
          <p:cNvPr id="15" name="Text Placeholder 14"/>
          <p:cNvSpPr>
            <a:spLocks noGrp="1"/>
          </p:cNvSpPr>
          <p:nvPr>
            <p:ph type="body" sz="quarter" idx="10" hasCustomPrompt="1"/>
          </p:nvPr>
        </p:nvSpPr>
        <p:spPr>
          <a:xfrm>
            <a:off x="2447922" y="2072862"/>
            <a:ext cx="7296150" cy="2704333"/>
          </a:xfrm>
        </p:spPr>
        <p:txBody>
          <a:bodyPr anchor="ctr">
            <a:norm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dirty="0">
                <a:latin typeface="Geometr415 Blk BT" panose="020B0802020204020303" pitchFamily="34" charset="0"/>
              </a:rPr>
              <a:t>Subsection Title</a:t>
            </a:r>
            <a:endParaRPr lang="en-US" dirty="0"/>
          </a:p>
        </p:txBody>
      </p:sp>
    </p:spTree>
    <p:extLst>
      <p:ext uri="{BB962C8B-B14F-4D97-AF65-F5344CB8AC3E}">
        <p14:creationId xmlns:p14="http://schemas.microsoft.com/office/powerpoint/2010/main" val="148687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164" b="82825"/>
          <a:stretch/>
        </p:blipFill>
        <p:spPr bwMode="auto">
          <a:xfrm>
            <a:off x="1" y="-84627"/>
            <a:ext cx="12191999" cy="444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userDrawn="1"/>
        </p:nvSpPr>
        <p:spPr>
          <a:xfrm>
            <a:off x="0" y="6622652"/>
            <a:ext cx="12192000" cy="328294"/>
          </a:xfrm>
          <a:prstGeom prst="rect">
            <a:avLst/>
          </a:prstGeom>
          <a:solidFill>
            <a:srgbClr val="3AC1E1"/>
          </a:solidFill>
        </p:spPr>
        <p:txBody>
          <a:bodyPr wrap="square" rtlCol="0">
            <a:spAutoFit/>
          </a:bodyPr>
          <a:lstStyle/>
          <a:p>
            <a:pPr algn="ctr"/>
            <a:endParaRPr lang="en-US" sz="1000" dirty="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9" name="Rectangle 8"/>
          <p:cNvSpPr/>
          <p:nvPr userDrawn="1"/>
        </p:nvSpPr>
        <p:spPr>
          <a:xfrm>
            <a:off x="3" y="6189165"/>
            <a:ext cx="12191999" cy="6095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 y="6516566"/>
            <a:ext cx="12191999" cy="6095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0" y="6219644"/>
            <a:ext cx="12192000" cy="353943"/>
          </a:xfrm>
          <a:prstGeom prst="rect">
            <a:avLst/>
          </a:prstGeom>
          <a:noFill/>
        </p:spPr>
        <p:txBody>
          <a:bodyPr wrap="square" rtlCol="0">
            <a:spAutoFit/>
          </a:bodyPr>
          <a:lstStyle/>
          <a:p>
            <a:pPr algn="ctr"/>
            <a:r>
              <a:rPr lang="en-US" sz="1700" dirty="0">
                <a:solidFill>
                  <a:srgbClr val="59C7E5"/>
                </a:solidFill>
                <a:latin typeface="Geometr415 Md BT" panose="020B0602020204020303" pitchFamily="34" charset="0"/>
              </a:rPr>
              <a:t>STRENGTHENING THE VOICES OF CASA STATEWIDE</a:t>
            </a:r>
          </a:p>
        </p:txBody>
      </p:sp>
      <p:sp>
        <p:nvSpPr>
          <p:cNvPr id="15" name="Text Placeholder 14"/>
          <p:cNvSpPr>
            <a:spLocks noGrp="1"/>
          </p:cNvSpPr>
          <p:nvPr>
            <p:ph type="body" sz="quarter" idx="10" hasCustomPrompt="1"/>
          </p:nvPr>
        </p:nvSpPr>
        <p:spPr>
          <a:xfrm>
            <a:off x="2447925" y="732550"/>
            <a:ext cx="7296150" cy="4517876"/>
          </a:xfrm>
        </p:spPr>
        <p:txBody>
          <a:bodyPr anchor="ctr">
            <a:normAutofit/>
          </a:bodyPr>
          <a:lstStyle>
            <a:lvl1pPr marL="0" indent="0" algn="ctr">
              <a:buNone/>
              <a:defRPr sz="48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dirty="0">
                <a:latin typeface="Geometr415 Blk BT" panose="020B0802020204020303" pitchFamily="34" charset="0"/>
              </a:rPr>
              <a:t>Content Slide</a:t>
            </a:r>
            <a:endParaRPr lang="en-US" dirty="0"/>
          </a:p>
        </p:txBody>
      </p:sp>
    </p:spTree>
    <p:extLst>
      <p:ext uri="{BB962C8B-B14F-4D97-AF65-F5344CB8AC3E}">
        <p14:creationId xmlns:p14="http://schemas.microsoft.com/office/powerpoint/2010/main" val="1165628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164" b="82825"/>
          <a:stretch/>
        </p:blipFill>
        <p:spPr bwMode="auto">
          <a:xfrm>
            <a:off x="1" y="-84627"/>
            <a:ext cx="12191999" cy="444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userDrawn="1"/>
        </p:nvSpPr>
        <p:spPr>
          <a:xfrm>
            <a:off x="0" y="6622652"/>
            <a:ext cx="12192000" cy="328294"/>
          </a:xfrm>
          <a:prstGeom prst="rect">
            <a:avLst/>
          </a:prstGeom>
          <a:solidFill>
            <a:srgbClr val="3AC1E1"/>
          </a:solidFill>
        </p:spPr>
        <p:txBody>
          <a:bodyPr wrap="square" rtlCol="0">
            <a:spAutoFit/>
          </a:bodyPr>
          <a:lstStyle/>
          <a:p>
            <a:pPr algn="ctr"/>
            <a:endParaRPr lang="en-US" sz="1000" dirty="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9" name="Rectangle 8"/>
          <p:cNvSpPr/>
          <p:nvPr userDrawn="1"/>
        </p:nvSpPr>
        <p:spPr>
          <a:xfrm>
            <a:off x="3" y="6189165"/>
            <a:ext cx="12191999" cy="6095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 y="6516566"/>
            <a:ext cx="12191999" cy="6095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0" y="6214017"/>
            <a:ext cx="12192000" cy="353943"/>
          </a:xfrm>
          <a:prstGeom prst="rect">
            <a:avLst/>
          </a:prstGeom>
          <a:noFill/>
        </p:spPr>
        <p:txBody>
          <a:bodyPr wrap="square" rtlCol="0">
            <a:spAutoFit/>
          </a:bodyPr>
          <a:lstStyle/>
          <a:p>
            <a:pPr algn="ctr"/>
            <a:r>
              <a:rPr lang="en-US" sz="1700" dirty="0">
                <a:solidFill>
                  <a:srgbClr val="59C7E5"/>
                </a:solidFill>
                <a:latin typeface="Geometr415 Md BT" panose="020B0602020204020303" pitchFamily="34" charset="0"/>
              </a:rPr>
              <a:t>STRENGTHENING THE VOICES OF CASA STATEWIDE</a:t>
            </a:r>
          </a:p>
        </p:txBody>
      </p:sp>
      <p:sp>
        <p:nvSpPr>
          <p:cNvPr id="12" name="Text Placeholder 13"/>
          <p:cNvSpPr>
            <a:spLocks noGrp="1"/>
          </p:cNvSpPr>
          <p:nvPr>
            <p:ph type="body" sz="quarter" idx="10" hasCustomPrompt="1"/>
          </p:nvPr>
        </p:nvSpPr>
        <p:spPr>
          <a:xfrm>
            <a:off x="615820" y="626464"/>
            <a:ext cx="5225144" cy="5097462"/>
          </a:xfrm>
        </p:spPr>
        <p:txBody>
          <a:bodyPr anchor="ctr">
            <a:normAutofit/>
          </a:bodyPr>
          <a:lstStyle>
            <a:lvl1pPr marL="0" indent="0" algn="ctr">
              <a:buNone/>
              <a:defRPr sz="4800" baseline="0">
                <a:solidFill>
                  <a:srgbClr val="385072"/>
                </a:solidFill>
                <a:latin typeface="Geometr415 Blk BT" panose="020B0802020204020303" pitchFamily="34" charset="0"/>
              </a:defRPr>
            </a:lvl1pPr>
          </a:lstStyle>
          <a:p>
            <a:pPr lvl="0"/>
            <a:r>
              <a:rPr lang="en-US" dirty="0">
                <a:latin typeface="Geometr415 Blk BT" panose="020B0802020204020303" pitchFamily="34" charset="0"/>
              </a:rPr>
              <a:t>Content Slide</a:t>
            </a:r>
            <a:endParaRPr lang="en-US" dirty="0"/>
          </a:p>
        </p:txBody>
      </p:sp>
      <p:sp>
        <p:nvSpPr>
          <p:cNvPr id="13" name="Picture Placeholder 2"/>
          <p:cNvSpPr>
            <a:spLocks noGrp="1"/>
          </p:cNvSpPr>
          <p:nvPr>
            <p:ph type="pic" sz="quarter" idx="11" hasCustomPrompt="1"/>
          </p:nvPr>
        </p:nvSpPr>
        <p:spPr>
          <a:xfrm>
            <a:off x="6351035" y="626464"/>
            <a:ext cx="5225145" cy="5097463"/>
          </a:xfrm>
          <a:ln w="38100">
            <a:solidFill>
              <a:srgbClr val="385072"/>
            </a:solidFill>
          </a:ln>
        </p:spPr>
        <p:txBody>
          <a:bodyPr>
            <a:normAutofit/>
          </a:bodyPr>
          <a:lstStyle>
            <a:lvl1pPr marL="0" indent="0">
              <a:buNone/>
              <a:defRPr sz="3200" baseline="0">
                <a:solidFill>
                  <a:srgbClr val="385072"/>
                </a:solidFill>
                <a:latin typeface="Geometr415 Blk BT" panose="020B0802020204020303" pitchFamily="34" charset="0"/>
              </a:defRPr>
            </a:lvl1pPr>
          </a:lstStyle>
          <a:p>
            <a:r>
              <a:rPr lang="en-US" dirty="0"/>
              <a:t>Click icon to insert image</a:t>
            </a:r>
          </a:p>
        </p:txBody>
      </p:sp>
    </p:spTree>
    <p:extLst>
      <p:ext uri="{BB962C8B-B14F-4D97-AF65-F5344CB8AC3E}">
        <p14:creationId xmlns:p14="http://schemas.microsoft.com/office/powerpoint/2010/main" val="89328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size Image">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164" b="82825"/>
          <a:stretch/>
        </p:blipFill>
        <p:spPr bwMode="auto">
          <a:xfrm>
            <a:off x="1" y="-84627"/>
            <a:ext cx="12191999" cy="444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userDrawn="1"/>
        </p:nvSpPr>
        <p:spPr>
          <a:xfrm>
            <a:off x="0" y="6622652"/>
            <a:ext cx="12192000" cy="328294"/>
          </a:xfrm>
          <a:prstGeom prst="rect">
            <a:avLst/>
          </a:prstGeom>
          <a:solidFill>
            <a:srgbClr val="3AC1E1"/>
          </a:solidFill>
        </p:spPr>
        <p:txBody>
          <a:bodyPr wrap="square" rtlCol="0">
            <a:spAutoFit/>
          </a:bodyPr>
          <a:lstStyle/>
          <a:p>
            <a:pPr algn="ctr"/>
            <a:endParaRPr lang="en-US" sz="1000" dirty="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9" name="Rectangle 8"/>
          <p:cNvSpPr/>
          <p:nvPr userDrawn="1"/>
        </p:nvSpPr>
        <p:spPr>
          <a:xfrm>
            <a:off x="3" y="6189165"/>
            <a:ext cx="12191999" cy="6095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 y="6516566"/>
            <a:ext cx="12191999" cy="6095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0" y="6219644"/>
            <a:ext cx="12192000" cy="353943"/>
          </a:xfrm>
          <a:prstGeom prst="rect">
            <a:avLst/>
          </a:prstGeom>
          <a:noFill/>
        </p:spPr>
        <p:txBody>
          <a:bodyPr wrap="square" rtlCol="0">
            <a:spAutoFit/>
          </a:bodyPr>
          <a:lstStyle/>
          <a:p>
            <a:pPr algn="ctr"/>
            <a:r>
              <a:rPr lang="en-US" sz="1700" dirty="0">
                <a:solidFill>
                  <a:srgbClr val="59C7E5"/>
                </a:solidFill>
                <a:latin typeface="Geometr415 Md BT" panose="020B0602020204020303" pitchFamily="34" charset="0"/>
              </a:rPr>
              <a:t>STRENGTHENING THE VOICES OF CASA STATEWIDE</a:t>
            </a:r>
          </a:p>
        </p:txBody>
      </p:sp>
      <p:sp>
        <p:nvSpPr>
          <p:cNvPr id="3" name="Picture Placeholder 2"/>
          <p:cNvSpPr>
            <a:spLocks noGrp="1"/>
          </p:cNvSpPr>
          <p:nvPr>
            <p:ph type="pic" sz="quarter" idx="10" hasCustomPrompt="1"/>
          </p:nvPr>
        </p:nvSpPr>
        <p:spPr>
          <a:xfrm>
            <a:off x="0" y="246063"/>
            <a:ext cx="12192000" cy="5943600"/>
          </a:xfrm>
        </p:spPr>
        <p:txBody>
          <a:bodyPr>
            <a:normAutofit/>
          </a:bodyPr>
          <a:lstStyle>
            <a:lvl1pPr marL="0" indent="0">
              <a:buNone/>
              <a:defRPr sz="3600" baseline="0">
                <a:solidFill>
                  <a:srgbClr val="385072"/>
                </a:solidFill>
                <a:latin typeface="Geometr415 Md BT" panose="020B0602020204020303" pitchFamily="34" charset="0"/>
              </a:defRPr>
            </a:lvl1pPr>
          </a:lstStyle>
          <a:p>
            <a:r>
              <a:rPr lang="en-US" dirty="0"/>
              <a:t>Click icon to insert image</a:t>
            </a:r>
          </a:p>
        </p:txBody>
      </p:sp>
    </p:spTree>
    <p:extLst>
      <p:ext uri="{BB962C8B-B14F-4D97-AF65-F5344CB8AC3E}">
        <p14:creationId xmlns:p14="http://schemas.microsoft.com/office/powerpoint/2010/main" val="347493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15" name="Text Placeholder 14"/>
          <p:cNvSpPr>
            <a:spLocks noGrp="1"/>
          </p:cNvSpPr>
          <p:nvPr>
            <p:ph type="body" sz="quarter" idx="10" hasCustomPrompt="1"/>
          </p:nvPr>
        </p:nvSpPr>
        <p:spPr>
          <a:xfrm>
            <a:off x="0" y="2341144"/>
            <a:ext cx="12192000" cy="933449"/>
          </a:xfrm>
        </p:spPr>
        <p:txBody>
          <a:bodyPr>
            <a:norm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dirty="0">
                <a:latin typeface="Geometr415 Blk BT" panose="020B0802020204020303" pitchFamily="34" charset="0"/>
              </a:rPr>
              <a:t>QUESTIONS?</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4913" y="4771877"/>
            <a:ext cx="1542172" cy="1310595"/>
          </a:xfrm>
          <a:prstGeom prst="rect">
            <a:avLst/>
          </a:prstGeom>
        </p:spPr>
      </p:pic>
    </p:spTree>
    <p:extLst>
      <p:ext uri="{BB962C8B-B14F-4D97-AF65-F5344CB8AC3E}">
        <p14:creationId xmlns:p14="http://schemas.microsoft.com/office/powerpoint/2010/main" val="422602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15" name="Text Placeholder 14"/>
          <p:cNvSpPr>
            <a:spLocks noGrp="1"/>
          </p:cNvSpPr>
          <p:nvPr>
            <p:ph type="body" sz="quarter" idx="10" hasCustomPrompt="1"/>
          </p:nvPr>
        </p:nvSpPr>
        <p:spPr>
          <a:xfrm>
            <a:off x="-2" y="1153836"/>
            <a:ext cx="12192000" cy="932139"/>
          </a:xfrm>
        </p:spPr>
        <p:txBody>
          <a:bodyPr>
            <a:norm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dirty="0">
                <a:latin typeface="Geometr415 Blk BT" panose="020B0802020204020303" pitchFamily="34" charset="0"/>
              </a:rPr>
              <a:t>THANK YOU</a:t>
            </a:r>
            <a:endParaRPr lang="en-US" dirty="0"/>
          </a:p>
        </p:txBody>
      </p:sp>
      <p:sp>
        <p:nvSpPr>
          <p:cNvPr id="12" name="TextBox 11"/>
          <p:cNvSpPr txBox="1"/>
          <p:nvPr userDrawn="1"/>
        </p:nvSpPr>
        <p:spPr>
          <a:xfrm>
            <a:off x="-2" y="2352675"/>
            <a:ext cx="12192001" cy="707886"/>
          </a:xfrm>
          <a:prstGeom prst="rect">
            <a:avLst/>
          </a:prstGeom>
          <a:noFill/>
        </p:spPr>
        <p:txBody>
          <a:bodyPr wrap="square" rtlCol="0">
            <a:spAutoFit/>
          </a:bodyPr>
          <a:lstStyle/>
          <a:p>
            <a:pPr algn="ctr"/>
            <a:r>
              <a:rPr lang="en-US" sz="2000" dirty="0">
                <a:solidFill>
                  <a:srgbClr val="385072"/>
                </a:solidFill>
              </a:rPr>
              <a:t>Contact</a:t>
            </a:r>
            <a:r>
              <a:rPr lang="en-US" sz="2000" baseline="0" dirty="0">
                <a:solidFill>
                  <a:srgbClr val="385072"/>
                </a:solidFill>
              </a:rPr>
              <a:t> us for more information:</a:t>
            </a:r>
          </a:p>
          <a:p>
            <a:pPr algn="ctr"/>
            <a:r>
              <a:rPr lang="en-US" sz="2000" baseline="0" dirty="0">
                <a:solidFill>
                  <a:srgbClr val="385072"/>
                </a:solidFill>
              </a:rPr>
              <a:t>txcasa@texascasa.org • (512) 473-2627</a:t>
            </a:r>
            <a:endParaRPr lang="en-US" sz="2000" dirty="0">
              <a:solidFill>
                <a:srgbClr val="385072"/>
              </a:solidFill>
            </a:endParaRPr>
          </a:p>
        </p:txBody>
      </p:sp>
      <p:sp>
        <p:nvSpPr>
          <p:cNvPr id="14" name="TextBox 13"/>
          <p:cNvSpPr txBox="1"/>
          <p:nvPr userDrawn="1"/>
        </p:nvSpPr>
        <p:spPr>
          <a:xfrm>
            <a:off x="-2" y="3327003"/>
            <a:ext cx="12192000" cy="830997"/>
          </a:xfrm>
          <a:prstGeom prst="rect">
            <a:avLst/>
          </a:prstGeom>
          <a:noFill/>
        </p:spPr>
        <p:txBody>
          <a:bodyPr wrap="square" rtlCol="0">
            <a:spAutoFit/>
          </a:bodyPr>
          <a:lstStyle/>
          <a:p>
            <a:pPr algn="ctr"/>
            <a:r>
              <a:rPr lang="en-US" sz="4800" dirty="0">
                <a:solidFill>
                  <a:srgbClr val="385072"/>
                </a:solidFill>
              </a:rPr>
              <a:t>BecomeA</a:t>
            </a:r>
            <a:r>
              <a:rPr lang="en-US" sz="4800" dirty="0">
                <a:solidFill>
                  <a:srgbClr val="385072"/>
                </a:solidFill>
                <a:latin typeface="Geometr415 Blk BT" panose="020B0802020204020303" pitchFamily="34" charset="0"/>
              </a:rPr>
              <a:t>CASA.org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4912" y="4775538"/>
            <a:ext cx="1542172" cy="1310595"/>
          </a:xfrm>
          <a:prstGeom prst="rect">
            <a:avLst/>
          </a:prstGeom>
        </p:spPr>
      </p:pic>
    </p:spTree>
    <p:extLst>
      <p:ext uri="{BB962C8B-B14F-4D97-AF65-F5344CB8AC3E}">
        <p14:creationId xmlns:p14="http://schemas.microsoft.com/office/powerpoint/2010/main" val="89398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DCF5F-0C1A-483A-8BA7-DC3BFC5383E7}" type="datetimeFigureOut">
              <a:rPr lang="en-US" smtClean="0"/>
              <a:t>4/24/2024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A122-E71C-4B0E-B032-C349E8E56101}" type="slidenum">
              <a:rPr lang="en-US" smtClean="0"/>
              <a:t>‹#›</a:t>
            </a:fld>
            <a:endParaRPr lang="en-US"/>
          </a:p>
        </p:txBody>
      </p:sp>
    </p:spTree>
    <p:extLst>
      <p:ext uri="{BB962C8B-B14F-4D97-AF65-F5344CB8AC3E}">
        <p14:creationId xmlns:p14="http://schemas.microsoft.com/office/powerpoint/2010/main" val="2589256619"/>
      </p:ext>
    </p:extLst>
  </p:cSld>
  <p:clrMap bg1="lt1" tx1="dk1" bg2="lt2" tx2="dk2" accent1="accent1" accent2="accent2" accent3="accent3" accent4="accent4" accent5="accent5" accent6="accent6" hlink="hlink" folHlink="folHlink"/>
  <p:sldLayoutIdLst>
    <p:sldLayoutId id="2147483650" r:id="rId1"/>
    <p:sldLayoutId id="2147483657" r:id="rId2"/>
    <p:sldLayoutId id="2147483656" r:id="rId3"/>
    <p:sldLayoutId id="2147483652" r:id="rId4"/>
    <p:sldLayoutId id="2147483655" r:id="rId5"/>
    <p:sldLayoutId id="2147483653" r:id="rId6"/>
    <p:sldLayoutId id="2147483651" r:id="rId7"/>
    <p:sldLayoutId id="214748365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mailto:PublicPolicy@TexasCAS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aiCX_5JFR90" TargetMode="External"/><Relationship Id="rId2" Type="http://schemas.openxmlformats.org/officeDocument/2006/relationships/hyperlink" Target="https://texascasa.org/resources/legislative-advocacy-team-training-for-the-88th-legislative-se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exascasa.org/news-and-events/" TargetMode="External"/><Relationship Id="rId2" Type="http://schemas.openxmlformats.org/officeDocument/2006/relationships/hyperlink" Target="https://www.facebook.com/groups/TXCASALATS/" TargetMode="External"/><Relationship Id="rId1" Type="http://schemas.openxmlformats.org/officeDocument/2006/relationships/slideLayout" Target="../slideLayouts/slideLayout2.xml"/><Relationship Id="rId4" Type="http://schemas.openxmlformats.org/officeDocument/2006/relationships/hyperlink" Target="mailto:PublicPolicy@texascasa.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469B725-C119-4DE1-AC7B-677411E3A303}"/>
              </a:ext>
            </a:extLst>
          </p:cNvPr>
          <p:cNvSpPr>
            <a:spLocks noGrp="1"/>
          </p:cNvSpPr>
          <p:nvPr>
            <p:ph type="body" sz="quarter" idx="10"/>
          </p:nvPr>
        </p:nvSpPr>
        <p:spPr/>
        <p:txBody>
          <a:bodyPr/>
          <a:lstStyle/>
          <a:p>
            <a:endParaRPr lang="en-US"/>
          </a:p>
        </p:txBody>
      </p:sp>
      <p:pic>
        <p:nvPicPr>
          <p:cNvPr id="8" name="Picture 7" descr="Icon&#10;&#10;Description automatically generated with medium confidence">
            <a:extLst>
              <a:ext uri="{FF2B5EF4-FFF2-40B4-BE49-F238E27FC236}">
                <a16:creationId xmlns:a16="http://schemas.microsoft.com/office/drawing/2014/main" id="{6225794B-ABB3-456F-B751-B71987FA3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a:extLst>
              <a:ext uri="{FF2B5EF4-FFF2-40B4-BE49-F238E27FC236}">
                <a16:creationId xmlns:a16="http://schemas.microsoft.com/office/drawing/2014/main" id="{A742AD4B-4178-49CB-ABCA-9BD293C68AC6}"/>
              </a:ext>
            </a:extLst>
          </p:cNvPr>
          <p:cNvSpPr txBox="1"/>
          <p:nvPr/>
        </p:nvSpPr>
        <p:spPr>
          <a:xfrm>
            <a:off x="1063690" y="1518864"/>
            <a:ext cx="10310326" cy="1107996"/>
          </a:xfrm>
          <a:prstGeom prst="rect">
            <a:avLst/>
          </a:prstGeom>
          <a:noFill/>
        </p:spPr>
        <p:txBody>
          <a:bodyPr wrap="square" rtlCol="0">
            <a:spAutoFit/>
          </a:bodyPr>
          <a:lstStyle/>
          <a:p>
            <a:pPr algn="ctr"/>
            <a:r>
              <a:rPr lang="en-US" sz="6600" b="1" dirty="0">
                <a:effectLst>
                  <a:outerShdw blurRad="38100" dist="38100" dir="2700000" algn="tl">
                    <a:srgbClr val="000000">
                      <a:alpha val="43137"/>
                    </a:srgbClr>
                  </a:outerShdw>
                </a:effectLst>
              </a:rPr>
              <a:t>Legislative Advocacy Teams</a:t>
            </a:r>
          </a:p>
        </p:txBody>
      </p:sp>
    </p:spTree>
    <p:extLst>
      <p:ext uri="{BB962C8B-B14F-4D97-AF65-F5344CB8AC3E}">
        <p14:creationId xmlns:p14="http://schemas.microsoft.com/office/powerpoint/2010/main" val="3790842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THANK YOU!</a:t>
            </a:r>
          </a:p>
        </p:txBody>
      </p:sp>
      <p:sp>
        <p:nvSpPr>
          <p:cNvPr id="3" name="Text Placeholder 2"/>
          <p:cNvSpPr>
            <a:spLocks noGrp="1"/>
          </p:cNvSpPr>
          <p:nvPr>
            <p:ph type="body" sz="quarter" idx="11"/>
          </p:nvPr>
        </p:nvSpPr>
        <p:spPr>
          <a:xfrm>
            <a:off x="383309" y="2514764"/>
            <a:ext cx="11425382" cy="2297381"/>
          </a:xfrm>
        </p:spPr>
        <p:txBody>
          <a:bodyPr>
            <a:normAutofit/>
          </a:bodyPr>
          <a:lstStyle/>
          <a:p>
            <a:pPr marL="0" indent="0">
              <a:buNone/>
            </a:pPr>
            <a:r>
              <a:rPr lang="en-US" sz="3200" dirty="0">
                <a:latin typeface="Geometr415 Md BT" panose="020B0602020204020303" pitchFamily="34" charset="0"/>
              </a:rPr>
              <a:t>As always, if you have any questions about this presentation or anything related to public policy or the legislature, please reach out to us at: </a:t>
            </a:r>
          </a:p>
          <a:p>
            <a:pPr marL="0" indent="0">
              <a:buNone/>
            </a:pPr>
            <a:r>
              <a:rPr lang="en-US" dirty="0">
                <a:latin typeface="Geometr415 Md BT" panose="020B0602020204020303" pitchFamily="34" charset="0"/>
                <a:hlinkClick r:id="rId2"/>
              </a:rPr>
              <a:t>PublicPolicy@TexasCASA.org</a:t>
            </a:r>
            <a:r>
              <a:rPr lang="en-US" dirty="0">
                <a:latin typeface="Geometr415 Md BT" panose="020B0602020204020303" pitchFamily="34" charset="0"/>
              </a:rPr>
              <a:t> </a:t>
            </a:r>
          </a:p>
        </p:txBody>
      </p:sp>
    </p:spTree>
    <p:extLst>
      <p:ext uri="{BB962C8B-B14F-4D97-AF65-F5344CB8AC3E}">
        <p14:creationId xmlns:p14="http://schemas.microsoft.com/office/powerpoint/2010/main" val="150123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A0C151-2541-485E-BB0F-D46FEF18F22B}"/>
              </a:ext>
            </a:extLst>
          </p:cNvPr>
          <p:cNvSpPr>
            <a:spLocks noGrp="1"/>
          </p:cNvSpPr>
          <p:nvPr>
            <p:ph type="body" sz="quarter" idx="10"/>
          </p:nvPr>
        </p:nvSpPr>
        <p:spPr/>
        <p:txBody>
          <a:bodyPr/>
          <a:lstStyle/>
          <a:p>
            <a:r>
              <a:rPr lang="en-US" dirty="0"/>
              <a:t>What is a </a:t>
            </a:r>
          </a:p>
          <a:p>
            <a:pPr>
              <a:spcBef>
                <a:spcPts val="0"/>
              </a:spcBef>
            </a:pPr>
            <a:r>
              <a:rPr lang="en-US" dirty="0"/>
              <a:t>Legislative Advocacy Team?</a:t>
            </a:r>
          </a:p>
        </p:txBody>
      </p:sp>
      <p:sp>
        <p:nvSpPr>
          <p:cNvPr id="4" name="Text Placeholder 3">
            <a:extLst>
              <a:ext uri="{FF2B5EF4-FFF2-40B4-BE49-F238E27FC236}">
                <a16:creationId xmlns:a16="http://schemas.microsoft.com/office/drawing/2014/main" id="{7F499E1E-BA71-472D-86D2-446693268BBC}"/>
              </a:ext>
            </a:extLst>
          </p:cNvPr>
          <p:cNvSpPr>
            <a:spLocks noGrp="1"/>
          </p:cNvSpPr>
          <p:nvPr>
            <p:ph type="body" sz="quarter" idx="11"/>
          </p:nvPr>
        </p:nvSpPr>
        <p:spPr>
          <a:xfrm>
            <a:off x="1520890" y="2565918"/>
            <a:ext cx="9190653" cy="3356804"/>
          </a:xfrm>
        </p:spPr>
        <p:txBody>
          <a:bodyPr>
            <a:normAutofit lnSpcReduction="10000"/>
          </a:bodyPr>
          <a:lstStyle/>
          <a:p>
            <a:pPr marL="0" indent="0" algn="l">
              <a:lnSpc>
                <a:spcPct val="100000"/>
              </a:lnSpc>
              <a:spcBef>
                <a:spcPts val="2400"/>
              </a:spcBef>
              <a:spcAft>
                <a:spcPts val="1200"/>
              </a:spcAft>
              <a:buNone/>
            </a:pPr>
            <a:r>
              <a:rPr lang="en-US" dirty="0">
                <a:effectLst/>
              </a:rPr>
              <a:t>A Legislative Advocacy Team (LAT) is a group of passionate CASA volunteers, board members, or staff who take their advocacy for children to the next level by using their experience to advocate for policy change in the child welfare system. </a:t>
            </a:r>
          </a:p>
        </p:txBody>
      </p:sp>
    </p:spTree>
    <p:extLst>
      <p:ext uri="{BB962C8B-B14F-4D97-AF65-F5344CB8AC3E}">
        <p14:creationId xmlns:p14="http://schemas.microsoft.com/office/powerpoint/2010/main" val="1596081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A0C151-2541-485E-BB0F-D46FEF18F22B}"/>
              </a:ext>
            </a:extLst>
          </p:cNvPr>
          <p:cNvSpPr>
            <a:spLocks noGrp="1"/>
          </p:cNvSpPr>
          <p:nvPr>
            <p:ph type="body" sz="quarter" idx="10"/>
          </p:nvPr>
        </p:nvSpPr>
        <p:spPr/>
        <p:txBody>
          <a:bodyPr/>
          <a:lstStyle/>
          <a:p>
            <a:r>
              <a:rPr lang="en-US" dirty="0"/>
              <a:t>What is a </a:t>
            </a:r>
          </a:p>
          <a:p>
            <a:pPr>
              <a:spcBef>
                <a:spcPts val="0"/>
              </a:spcBef>
            </a:pPr>
            <a:r>
              <a:rPr lang="en-US" dirty="0"/>
              <a:t>Legislative Advocacy Team?</a:t>
            </a:r>
          </a:p>
        </p:txBody>
      </p:sp>
      <p:sp>
        <p:nvSpPr>
          <p:cNvPr id="4" name="Text Placeholder 3">
            <a:extLst>
              <a:ext uri="{FF2B5EF4-FFF2-40B4-BE49-F238E27FC236}">
                <a16:creationId xmlns:a16="http://schemas.microsoft.com/office/drawing/2014/main" id="{7F499E1E-BA71-472D-86D2-446693268BBC}"/>
              </a:ext>
            </a:extLst>
          </p:cNvPr>
          <p:cNvSpPr>
            <a:spLocks noGrp="1"/>
          </p:cNvSpPr>
          <p:nvPr>
            <p:ph type="body" sz="quarter" idx="11"/>
          </p:nvPr>
        </p:nvSpPr>
        <p:spPr>
          <a:xfrm>
            <a:off x="1688841" y="2687215"/>
            <a:ext cx="9190653" cy="3664715"/>
          </a:xfrm>
        </p:spPr>
        <p:txBody>
          <a:bodyPr>
            <a:normAutofit/>
          </a:bodyPr>
          <a:lstStyle/>
          <a:p>
            <a:pPr marL="0" indent="0" algn="l">
              <a:lnSpc>
                <a:spcPct val="100000"/>
              </a:lnSpc>
              <a:spcBef>
                <a:spcPts val="2400"/>
              </a:spcBef>
              <a:spcAft>
                <a:spcPts val="1200"/>
              </a:spcAft>
              <a:buNone/>
            </a:pPr>
            <a:r>
              <a:rPr lang="en-US" dirty="0">
                <a:effectLst/>
              </a:rPr>
              <a:t>LAT members advocate for children on a local and statewide scale while working toward solutions to the systemic problems they encounter in their roles at their CASA programs. </a:t>
            </a:r>
          </a:p>
        </p:txBody>
      </p:sp>
    </p:spTree>
    <p:extLst>
      <p:ext uri="{BB962C8B-B14F-4D97-AF65-F5344CB8AC3E}">
        <p14:creationId xmlns:p14="http://schemas.microsoft.com/office/powerpoint/2010/main" val="372480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A0C151-2541-485E-BB0F-D46FEF18F22B}"/>
              </a:ext>
            </a:extLst>
          </p:cNvPr>
          <p:cNvSpPr>
            <a:spLocks noGrp="1"/>
          </p:cNvSpPr>
          <p:nvPr>
            <p:ph type="body" sz="quarter" idx="10"/>
          </p:nvPr>
        </p:nvSpPr>
        <p:spPr/>
        <p:txBody>
          <a:bodyPr/>
          <a:lstStyle/>
          <a:p>
            <a:r>
              <a:rPr lang="en-US" dirty="0"/>
              <a:t>Core Goals for a LAT</a:t>
            </a:r>
          </a:p>
        </p:txBody>
      </p:sp>
      <p:sp>
        <p:nvSpPr>
          <p:cNvPr id="4" name="Text Placeholder 3">
            <a:extLst>
              <a:ext uri="{FF2B5EF4-FFF2-40B4-BE49-F238E27FC236}">
                <a16:creationId xmlns:a16="http://schemas.microsoft.com/office/drawing/2014/main" id="{7F499E1E-BA71-472D-86D2-446693268BBC}"/>
              </a:ext>
            </a:extLst>
          </p:cNvPr>
          <p:cNvSpPr>
            <a:spLocks noGrp="1"/>
          </p:cNvSpPr>
          <p:nvPr>
            <p:ph type="body" sz="quarter" idx="11"/>
          </p:nvPr>
        </p:nvSpPr>
        <p:spPr>
          <a:xfrm>
            <a:off x="1520890" y="2062065"/>
            <a:ext cx="9190653" cy="3860658"/>
          </a:xfrm>
        </p:spPr>
        <p:txBody>
          <a:bodyPr/>
          <a:lstStyle/>
          <a:p>
            <a:pPr marL="742950" indent="-742950" algn="l">
              <a:lnSpc>
                <a:spcPct val="100000"/>
              </a:lnSpc>
              <a:spcBef>
                <a:spcPts val="2400"/>
              </a:spcBef>
              <a:spcAft>
                <a:spcPts val="1200"/>
              </a:spcAft>
              <a:buAutoNum type="arabicPeriod"/>
            </a:pPr>
            <a:r>
              <a:rPr lang="en-US" dirty="0">
                <a:effectLst/>
              </a:rPr>
              <a:t>Develop and maintain communication and relationships with your local legislators during the interim and legislative sessions.</a:t>
            </a:r>
          </a:p>
          <a:p>
            <a:pPr marL="742950" indent="-742950" algn="l">
              <a:lnSpc>
                <a:spcPct val="100000"/>
              </a:lnSpc>
              <a:spcBef>
                <a:spcPts val="1200"/>
              </a:spcBef>
              <a:spcAft>
                <a:spcPts val="2400"/>
              </a:spcAft>
              <a:buAutoNum type="arabicPeriod"/>
            </a:pPr>
            <a:r>
              <a:rPr lang="en-US" dirty="0">
                <a:effectLst/>
              </a:rPr>
              <a:t>Communicate important information to your legislators.</a:t>
            </a:r>
          </a:p>
        </p:txBody>
      </p:sp>
    </p:spTree>
    <p:extLst>
      <p:ext uri="{BB962C8B-B14F-4D97-AF65-F5344CB8AC3E}">
        <p14:creationId xmlns:p14="http://schemas.microsoft.com/office/powerpoint/2010/main" val="250318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6F08FE-B60C-4375-9DDE-5B4C10DE879F}"/>
              </a:ext>
            </a:extLst>
          </p:cNvPr>
          <p:cNvSpPr>
            <a:spLocks noGrp="1"/>
          </p:cNvSpPr>
          <p:nvPr>
            <p:ph type="body" sz="quarter" idx="10"/>
          </p:nvPr>
        </p:nvSpPr>
        <p:spPr/>
        <p:txBody>
          <a:bodyPr/>
          <a:lstStyle/>
          <a:p>
            <a:r>
              <a:rPr lang="en-US" dirty="0"/>
              <a:t>Building Relationships</a:t>
            </a:r>
          </a:p>
        </p:txBody>
      </p:sp>
      <p:sp>
        <p:nvSpPr>
          <p:cNvPr id="3" name="Text Placeholder 2">
            <a:extLst>
              <a:ext uri="{FF2B5EF4-FFF2-40B4-BE49-F238E27FC236}">
                <a16:creationId xmlns:a16="http://schemas.microsoft.com/office/drawing/2014/main" id="{BF6DB6CE-CBAF-489D-AD42-C827674CE69C}"/>
              </a:ext>
            </a:extLst>
          </p:cNvPr>
          <p:cNvSpPr>
            <a:spLocks noGrp="1"/>
          </p:cNvSpPr>
          <p:nvPr>
            <p:ph type="body" sz="quarter" idx="11"/>
          </p:nvPr>
        </p:nvSpPr>
        <p:spPr>
          <a:xfrm>
            <a:off x="1332722" y="2153202"/>
            <a:ext cx="9526555" cy="3935303"/>
          </a:xfrm>
        </p:spPr>
        <p:txBody>
          <a:bodyPr>
            <a:normAutofit/>
          </a:bodyPr>
          <a:lstStyle/>
          <a:p>
            <a:pPr algn="l">
              <a:buFont typeface="Arial" panose="020B0604020202020204" pitchFamily="34" charset="0"/>
              <a:buChar char="•"/>
            </a:pPr>
            <a:r>
              <a:rPr lang="en-US" dirty="0">
                <a:effectLst/>
              </a:rPr>
              <a:t>Invite legislators and staff to participate in local CASA events.</a:t>
            </a:r>
          </a:p>
          <a:p>
            <a:pPr algn="l">
              <a:buFont typeface="Arial" panose="020B0604020202020204" pitchFamily="34" charset="0"/>
              <a:buChar char="•"/>
            </a:pPr>
            <a:r>
              <a:rPr lang="en-US" dirty="0">
                <a:effectLst/>
              </a:rPr>
              <a:t>Meet with legislators and staff to explain the role of CASA in the child welfare system.</a:t>
            </a:r>
          </a:p>
          <a:p>
            <a:pPr algn="l">
              <a:buFont typeface="Arial" panose="020B0604020202020204" pitchFamily="34" charset="0"/>
              <a:buChar char="•"/>
            </a:pPr>
            <a:r>
              <a:rPr lang="en-US" dirty="0">
                <a:effectLst/>
              </a:rPr>
              <a:t>Ensure legislative office receive your promotional and informational materials.</a:t>
            </a:r>
          </a:p>
        </p:txBody>
      </p:sp>
    </p:spTree>
    <p:extLst>
      <p:ext uri="{BB962C8B-B14F-4D97-AF65-F5344CB8AC3E}">
        <p14:creationId xmlns:p14="http://schemas.microsoft.com/office/powerpoint/2010/main" val="349133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6F08FE-B60C-4375-9DDE-5B4C10DE879F}"/>
              </a:ext>
            </a:extLst>
          </p:cNvPr>
          <p:cNvSpPr>
            <a:spLocks noGrp="1"/>
          </p:cNvSpPr>
          <p:nvPr>
            <p:ph type="body" sz="quarter" idx="10"/>
          </p:nvPr>
        </p:nvSpPr>
        <p:spPr/>
        <p:txBody>
          <a:bodyPr/>
          <a:lstStyle/>
          <a:p>
            <a:r>
              <a:rPr lang="en-US" dirty="0"/>
              <a:t>Communication</a:t>
            </a:r>
          </a:p>
        </p:txBody>
      </p:sp>
      <p:sp>
        <p:nvSpPr>
          <p:cNvPr id="3" name="Text Placeholder 2">
            <a:extLst>
              <a:ext uri="{FF2B5EF4-FFF2-40B4-BE49-F238E27FC236}">
                <a16:creationId xmlns:a16="http://schemas.microsoft.com/office/drawing/2014/main" id="{BF6DB6CE-CBAF-489D-AD42-C827674CE69C}"/>
              </a:ext>
            </a:extLst>
          </p:cNvPr>
          <p:cNvSpPr>
            <a:spLocks noGrp="1"/>
          </p:cNvSpPr>
          <p:nvPr>
            <p:ph type="body" sz="quarter" idx="11"/>
          </p:nvPr>
        </p:nvSpPr>
        <p:spPr>
          <a:xfrm>
            <a:off x="1402702" y="2241443"/>
            <a:ext cx="9386596" cy="4054504"/>
          </a:xfrm>
        </p:spPr>
        <p:txBody>
          <a:bodyPr/>
          <a:lstStyle/>
          <a:p>
            <a:pPr algn="l">
              <a:spcBef>
                <a:spcPts val="1200"/>
              </a:spcBef>
              <a:spcAft>
                <a:spcPts val="1200"/>
              </a:spcAft>
              <a:buFont typeface="Arial" panose="020B0604020202020204" pitchFamily="34" charset="0"/>
              <a:buChar char="•"/>
            </a:pPr>
            <a:r>
              <a:rPr lang="en-US" dirty="0">
                <a:effectLst/>
              </a:rPr>
              <a:t>Respond to Action Alerts from Texas CASA during legislative sessions.</a:t>
            </a:r>
          </a:p>
          <a:p>
            <a:pPr algn="l">
              <a:spcBef>
                <a:spcPts val="1200"/>
              </a:spcBef>
              <a:spcAft>
                <a:spcPts val="1200"/>
              </a:spcAft>
              <a:buFont typeface="Arial" panose="020B0604020202020204" pitchFamily="34" charset="0"/>
              <a:buChar char="•"/>
            </a:pPr>
            <a:r>
              <a:rPr lang="en-US" dirty="0">
                <a:effectLst/>
              </a:rPr>
              <a:t>Participate in CASA Day at the Capitol.</a:t>
            </a:r>
          </a:p>
          <a:p>
            <a:pPr algn="l">
              <a:spcBef>
                <a:spcPts val="1200"/>
              </a:spcBef>
              <a:spcAft>
                <a:spcPts val="1200"/>
              </a:spcAft>
              <a:buFont typeface="Arial" panose="020B0604020202020204" pitchFamily="34" charset="0"/>
              <a:buChar char="•"/>
            </a:pPr>
            <a:r>
              <a:rPr lang="en-US" dirty="0">
                <a:effectLst/>
              </a:rPr>
              <a:t>Ensure legislative offices have a point of contact with your program. </a:t>
            </a:r>
          </a:p>
        </p:txBody>
      </p:sp>
    </p:spTree>
    <p:extLst>
      <p:ext uri="{BB962C8B-B14F-4D97-AF65-F5344CB8AC3E}">
        <p14:creationId xmlns:p14="http://schemas.microsoft.com/office/powerpoint/2010/main" val="267998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A0C151-2541-485E-BB0F-D46FEF18F22B}"/>
              </a:ext>
            </a:extLst>
          </p:cNvPr>
          <p:cNvSpPr>
            <a:spLocks noGrp="1"/>
          </p:cNvSpPr>
          <p:nvPr>
            <p:ph type="body" sz="quarter" idx="10"/>
          </p:nvPr>
        </p:nvSpPr>
        <p:spPr/>
        <p:txBody>
          <a:bodyPr/>
          <a:lstStyle/>
          <a:p>
            <a:r>
              <a:rPr lang="en-US" dirty="0"/>
              <a:t>Participate in Trainings</a:t>
            </a:r>
          </a:p>
        </p:txBody>
      </p:sp>
      <p:sp>
        <p:nvSpPr>
          <p:cNvPr id="4" name="Text Placeholder 3">
            <a:extLst>
              <a:ext uri="{FF2B5EF4-FFF2-40B4-BE49-F238E27FC236}">
                <a16:creationId xmlns:a16="http://schemas.microsoft.com/office/drawing/2014/main" id="{7F499E1E-BA71-472D-86D2-446693268BBC}"/>
              </a:ext>
            </a:extLst>
          </p:cNvPr>
          <p:cNvSpPr>
            <a:spLocks noGrp="1"/>
          </p:cNvSpPr>
          <p:nvPr>
            <p:ph type="body" sz="quarter" idx="11"/>
          </p:nvPr>
        </p:nvSpPr>
        <p:spPr>
          <a:xfrm>
            <a:off x="1500673" y="2118048"/>
            <a:ext cx="9481458" cy="4581332"/>
          </a:xfrm>
        </p:spPr>
        <p:txBody>
          <a:bodyPr>
            <a:normAutofit/>
          </a:bodyPr>
          <a:lstStyle/>
          <a:p>
            <a:pPr algn="l">
              <a:lnSpc>
                <a:spcPct val="100000"/>
              </a:lnSpc>
              <a:spcBef>
                <a:spcPts val="1200"/>
              </a:spcBef>
              <a:spcAft>
                <a:spcPts val="1200"/>
              </a:spcAft>
              <a:buFont typeface="Arial" panose="020B0604020202020204" pitchFamily="34" charset="0"/>
              <a:buChar char="•"/>
            </a:pPr>
            <a:r>
              <a:rPr lang="en-US" b="1" dirty="0">
                <a:effectLst/>
              </a:rPr>
              <a:t>Legislative Advocacy Regional Trainings –</a:t>
            </a:r>
            <a:r>
              <a:rPr lang="en-US" dirty="0">
                <a:effectLst/>
              </a:rPr>
              <a:t> </a:t>
            </a:r>
            <a:r>
              <a:rPr lang="en-US" sz="2800" i="1" dirty="0">
                <a:effectLst/>
              </a:rPr>
              <a:t>Summer &amp; Fall 2024</a:t>
            </a:r>
          </a:p>
          <a:p>
            <a:pPr algn="l">
              <a:lnSpc>
                <a:spcPct val="100000"/>
              </a:lnSpc>
              <a:spcBef>
                <a:spcPts val="1200"/>
              </a:spcBef>
              <a:buFont typeface="Arial" panose="020B0604020202020204" pitchFamily="34" charset="0"/>
              <a:buChar char="•"/>
            </a:pPr>
            <a:r>
              <a:rPr lang="en-US" b="1" dirty="0">
                <a:effectLst/>
              </a:rPr>
              <a:t>Legislative Advocacy Webinar – </a:t>
            </a:r>
            <a:r>
              <a:rPr lang="en-US" sz="2800" i="1" dirty="0">
                <a:effectLst/>
              </a:rPr>
              <a:t>Fall 2022 </a:t>
            </a:r>
            <a:r>
              <a:rPr lang="en-US" sz="2800" dirty="0">
                <a:effectLst/>
                <a:hlinkClick r:id="rId2"/>
              </a:rPr>
              <a:t>https://texascasa.org/resources/legislative-advocacy-team-training-for-the-88th-legislative-session/</a:t>
            </a:r>
            <a:endParaRPr lang="en-US" sz="2800" dirty="0">
              <a:effectLst/>
            </a:endParaRPr>
          </a:p>
          <a:p>
            <a:pPr marL="690563" indent="-690563" algn="l">
              <a:lnSpc>
                <a:spcPct val="100000"/>
              </a:lnSpc>
              <a:spcBef>
                <a:spcPts val="1200"/>
              </a:spcBef>
              <a:buFont typeface="Arial" panose="020B0604020202020204" pitchFamily="34" charset="0"/>
              <a:buChar char="•"/>
            </a:pPr>
            <a:r>
              <a:rPr lang="en-US" dirty="0">
                <a:effectLst/>
              </a:rPr>
              <a:t>Legislative Advocacy Video:</a:t>
            </a:r>
          </a:p>
          <a:p>
            <a:pPr marL="690563" indent="-690563" algn="l">
              <a:lnSpc>
                <a:spcPct val="100000"/>
              </a:lnSpc>
              <a:spcBef>
                <a:spcPts val="0"/>
              </a:spcBef>
              <a:spcAft>
                <a:spcPts val="1200"/>
              </a:spcAft>
              <a:buNone/>
            </a:pPr>
            <a:r>
              <a:rPr lang="en-US" dirty="0">
                <a:effectLst/>
              </a:rPr>
              <a:t>	</a:t>
            </a:r>
            <a:r>
              <a:rPr lang="en-US" sz="2800" dirty="0">
                <a:effectLst/>
                <a:hlinkClick r:id="rId3"/>
              </a:rPr>
              <a:t>https://www.youtube.com/watch?v=aiCX_5JFR90</a:t>
            </a:r>
            <a:r>
              <a:rPr lang="en-US" sz="2800" dirty="0">
                <a:effectLst/>
              </a:rPr>
              <a:t> </a:t>
            </a:r>
          </a:p>
          <a:p>
            <a:pPr algn="l">
              <a:lnSpc>
                <a:spcPct val="100000"/>
              </a:lnSpc>
              <a:spcBef>
                <a:spcPts val="1200"/>
              </a:spcBef>
              <a:buFont typeface="Arial" panose="020B0604020202020204" pitchFamily="34" charset="0"/>
              <a:buChar char="•"/>
            </a:pPr>
            <a:endParaRPr lang="en-US" sz="2800" dirty="0">
              <a:effectLst/>
            </a:endParaRPr>
          </a:p>
        </p:txBody>
      </p:sp>
    </p:spTree>
    <p:extLst>
      <p:ext uri="{BB962C8B-B14F-4D97-AF65-F5344CB8AC3E}">
        <p14:creationId xmlns:p14="http://schemas.microsoft.com/office/powerpoint/2010/main" val="241407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AA0C151-2541-485E-BB0F-D46FEF18F22B}"/>
              </a:ext>
            </a:extLst>
          </p:cNvPr>
          <p:cNvSpPr>
            <a:spLocks noGrp="1"/>
          </p:cNvSpPr>
          <p:nvPr>
            <p:ph type="body" sz="quarter" idx="10"/>
          </p:nvPr>
        </p:nvSpPr>
        <p:spPr/>
        <p:txBody>
          <a:bodyPr/>
          <a:lstStyle/>
          <a:p>
            <a:r>
              <a:rPr lang="en-US" dirty="0"/>
              <a:t>Stay Updated</a:t>
            </a:r>
          </a:p>
        </p:txBody>
      </p:sp>
      <p:sp>
        <p:nvSpPr>
          <p:cNvPr id="4" name="Text Placeholder 3">
            <a:extLst>
              <a:ext uri="{FF2B5EF4-FFF2-40B4-BE49-F238E27FC236}">
                <a16:creationId xmlns:a16="http://schemas.microsoft.com/office/drawing/2014/main" id="{7F499E1E-BA71-472D-86D2-446693268BBC}"/>
              </a:ext>
            </a:extLst>
          </p:cNvPr>
          <p:cNvSpPr>
            <a:spLocks noGrp="1"/>
          </p:cNvSpPr>
          <p:nvPr>
            <p:ph type="body" sz="quarter" idx="11"/>
          </p:nvPr>
        </p:nvSpPr>
        <p:spPr>
          <a:xfrm>
            <a:off x="1365379" y="1945627"/>
            <a:ext cx="9461241" cy="4000616"/>
          </a:xfrm>
        </p:spPr>
        <p:txBody>
          <a:bodyPr>
            <a:normAutofit/>
          </a:bodyPr>
          <a:lstStyle/>
          <a:p>
            <a:pPr algn="l">
              <a:lnSpc>
                <a:spcPct val="100000"/>
              </a:lnSpc>
              <a:spcBef>
                <a:spcPts val="1200"/>
              </a:spcBef>
              <a:spcAft>
                <a:spcPts val="1200"/>
              </a:spcAft>
              <a:buFont typeface="Arial" panose="020B0604020202020204" pitchFamily="34" charset="0"/>
              <a:buChar char="•"/>
            </a:pPr>
            <a:r>
              <a:rPr lang="en-US" dirty="0">
                <a:effectLst/>
              </a:rPr>
              <a:t>Join Facebook LAT Group:  </a:t>
            </a:r>
            <a:r>
              <a:rPr lang="en-US" sz="2800" dirty="0">
                <a:effectLst/>
                <a:hlinkClick r:id="rId2"/>
              </a:rPr>
              <a:t>https://www.facebook.com/groups/TXCASALATS/</a:t>
            </a:r>
            <a:r>
              <a:rPr lang="en-US" sz="2800" dirty="0">
                <a:effectLst/>
              </a:rPr>
              <a:t> </a:t>
            </a:r>
          </a:p>
          <a:p>
            <a:pPr algn="l">
              <a:lnSpc>
                <a:spcPct val="100000"/>
              </a:lnSpc>
              <a:spcBef>
                <a:spcPts val="1200"/>
              </a:spcBef>
              <a:spcAft>
                <a:spcPts val="1200"/>
              </a:spcAft>
              <a:buFont typeface="Arial" panose="020B0604020202020204" pitchFamily="34" charset="0"/>
              <a:buChar char="•"/>
            </a:pPr>
            <a:r>
              <a:rPr lang="en-US" dirty="0">
                <a:effectLst/>
              </a:rPr>
              <a:t>Texas CASA Events page: </a:t>
            </a:r>
            <a:r>
              <a:rPr lang="en-US" sz="2800" dirty="0">
                <a:effectLst/>
                <a:hlinkClick r:id="rId3"/>
              </a:rPr>
              <a:t>https://texascasa.org/news-and-events/</a:t>
            </a:r>
            <a:r>
              <a:rPr lang="en-US" sz="2800" dirty="0">
                <a:effectLst/>
              </a:rPr>
              <a:t> </a:t>
            </a:r>
          </a:p>
          <a:p>
            <a:pPr algn="l">
              <a:lnSpc>
                <a:spcPct val="100000"/>
              </a:lnSpc>
              <a:spcBef>
                <a:spcPts val="1200"/>
              </a:spcBef>
              <a:spcAft>
                <a:spcPts val="1200"/>
              </a:spcAft>
              <a:buFont typeface="Arial" panose="020B0604020202020204" pitchFamily="34" charset="0"/>
              <a:buChar char="•"/>
            </a:pPr>
            <a:r>
              <a:rPr lang="en-US" dirty="0">
                <a:effectLst/>
              </a:rPr>
              <a:t>LAT Newsletter: </a:t>
            </a:r>
            <a:r>
              <a:rPr lang="en-US" sz="2800" dirty="0">
                <a:effectLst/>
              </a:rPr>
              <a:t>Reach out to </a:t>
            </a:r>
            <a:r>
              <a:rPr lang="en-US" sz="2800" dirty="0">
                <a:effectLst/>
                <a:hlinkClick r:id="rId4"/>
              </a:rPr>
              <a:t>PublicPolicy@texascasa.org</a:t>
            </a:r>
            <a:r>
              <a:rPr lang="en-US" sz="2800" dirty="0">
                <a:effectLst/>
              </a:rPr>
              <a:t> to be added to the list.</a:t>
            </a:r>
          </a:p>
          <a:p>
            <a:pPr algn="l">
              <a:lnSpc>
                <a:spcPct val="100000"/>
              </a:lnSpc>
              <a:spcBef>
                <a:spcPts val="1200"/>
              </a:spcBef>
              <a:spcAft>
                <a:spcPts val="1200"/>
              </a:spcAft>
              <a:buFont typeface="Arial" panose="020B0604020202020204" pitchFamily="34" charset="0"/>
              <a:buChar char="•"/>
            </a:pPr>
            <a:endParaRPr lang="en-US" sz="2800" dirty="0">
              <a:effectLst/>
            </a:endParaRPr>
          </a:p>
        </p:txBody>
      </p:sp>
    </p:spTree>
    <p:extLst>
      <p:ext uri="{BB962C8B-B14F-4D97-AF65-F5344CB8AC3E}">
        <p14:creationId xmlns:p14="http://schemas.microsoft.com/office/powerpoint/2010/main" val="273876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spTree>
    <p:extLst>
      <p:ext uri="{BB962C8B-B14F-4D97-AF65-F5344CB8AC3E}">
        <p14:creationId xmlns:p14="http://schemas.microsoft.com/office/powerpoint/2010/main" val="3111000121"/>
      </p:ext>
    </p:extLst>
  </p:cSld>
  <p:clrMapOvr>
    <a:masterClrMapping/>
  </p:clrMapOvr>
</p:sld>
</file>

<file path=ppt/theme/theme1.xml><?xml version="1.0" encoding="utf-8"?>
<a:theme xmlns:a="http://schemas.openxmlformats.org/drawingml/2006/main" name="Office Theme">
  <a:themeElements>
    <a:clrScheme name="CASA College Custom 1">
      <a:dk1>
        <a:srgbClr val="FFFFFF"/>
      </a:dk1>
      <a:lt1>
        <a:srgbClr val="FFFFFF"/>
      </a:lt1>
      <a:dk2>
        <a:srgbClr val="385072"/>
      </a:dk2>
      <a:lt2>
        <a:srgbClr val="238FB9"/>
      </a:lt2>
      <a:accent1>
        <a:srgbClr val="FFFFFF"/>
      </a:accent1>
      <a:accent2>
        <a:srgbClr val="4EC1E0"/>
      </a:accent2>
      <a:accent3>
        <a:srgbClr val="238FB9"/>
      </a:accent3>
      <a:accent4>
        <a:srgbClr val="385072"/>
      </a:accent4>
      <a:accent5>
        <a:srgbClr val="E31D1A"/>
      </a:accent5>
      <a:accent6>
        <a:srgbClr val="AFA198"/>
      </a:accent6>
      <a:hlink>
        <a:srgbClr val="FFC000"/>
      </a:hlink>
      <a:folHlink>
        <a:srgbClr val="954F72"/>
      </a:folHlink>
    </a:clrScheme>
    <a:fontScheme name="Custom 1">
      <a:majorFont>
        <a:latin typeface="Geometr415 Blk BT"/>
        <a:ea typeface=""/>
        <a:cs typeface=""/>
      </a:majorFont>
      <a:minorFont>
        <a:latin typeface="Geometr415 Lt B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xCASA_PowerpointTemplate_WHITE_Widescreen [Read-Only]" id="{8985C469-5C1A-41B6-972C-5F7628CA0D86}" vid="{2B358626-5FF4-485E-9414-AE579C75412F}"/>
    </a:ext>
  </a:extLst>
</a:theme>
</file>

<file path=docProps/app.xml><?xml version="1.0" encoding="utf-8"?>
<Properties xmlns="http://schemas.openxmlformats.org/officeDocument/2006/extended-properties" xmlns:vt="http://schemas.openxmlformats.org/officeDocument/2006/docPropsVTypes">
  <Template/>
  <TotalTime>1488</TotalTime>
  <Words>328</Words>
  <Application>Microsoft Office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Geometr415 Blk BT</vt:lpstr>
      <vt:lpstr>Geometr415 Lt BT</vt:lpstr>
      <vt:lpstr>Geometr415 Md BT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Mares</dc:creator>
  <cp:lastModifiedBy>Stephanie Battaglia</cp:lastModifiedBy>
  <cp:revision>33</cp:revision>
  <dcterms:created xsi:type="dcterms:W3CDTF">2020-09-02T21:43:08Z</dcterms:created>
  <dcterms:modified xsi:type="dcterms:W3CDTF">2024-04-24T19:05:14Z</dcterms:modified>
</cp:coreProperties>
</file>